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62" autoAdjust="0"/>
    <p:restoredTop sz="94660"/>
  </p:normalViewPr>
  <p:slideViewPr>
    <p:cSldViewPr snapToGrid="0">
      <p:cViewPr varScale="1">
        <p:scale>
          <a:sx n="46" d="100"/>
          <a:sy n="46" d="100"/>
        </p:scale>
        <p:origin x="25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CBC4DF-0287-4880-B8AA-2CBB498EF598}"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181268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BC4DF-0287-4880-B8AA-2CBB498EF598}"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212939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BC4DF-0287-4880-B8AA-2CBB498EF598}"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402008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BC4DF-0287-4880-B8AA-2CBB498EF598}"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128961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BC4DF-0287-4880-B8AA-2CBB498EF598}"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269620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CBC4DF-0287-4880-B8AA-2CBB498EF598}"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227036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CBC4DF-0287-4880-B8AA-2CBB498EF598}" type="datetimeFigureOut">
              <a:rPr lang="en-US" smtClean="0"/>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12379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CBC4DF-0287-4880-B8AA-2CBB498EF598}" type="datetimeFigureOut">
              <a:rPr lang="en-US" smtClean="0"/>
              <a:t>5/24/2022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292153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BC4DF-0287-4880-B8AA-2CBB498EF598}" type="datetimeFigureOut">
              <a:rPr lang="en-US" smtClean="0"/>
              <a:t>5/24/2022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268297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CBC4DF-0287-4880-B8AA-2CBB498EF598}"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386462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CBC4DF-0287-4880-B8AA-2CBB498EF598}"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DF3B3-CCEC-47F9-9133-EEE0CDC9A8C9}" type="slidenum">
              <a:rPr lang="en-US" smtClean="0"/>
              <a:t>‹#›</a:t>
            </a:fld>
            <a:endParaRPr lang="en-US"/>
          </a:p>
        </p:txBody>
      </p:sp>
    </p:spTree>
    <p:extLst>
      <p:ext uri="{BB962C8B-B14F-4D97-AF65-F5344CB8AC3E}">
        <p14:creationId xmlns:p14="http://schemas.microsoft.com/office/powerpoint/2010/main" val="166689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FCBC4DF-0287-4880-B8AA-2CBB498EF598}" type="datetimeFigureOut">
              <a:rPr lang="en-US" smtClean="0"/>
              <a:t>5/24/2022</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82DF3B3-CCEC-47F9-9133-EEE0CDC9A8C9}" type="slidenum">
              <a:rPr lang="en-US" smtClean="0"/>
              <a:t>‹#›</a:t>
            </a:fld>
            <a:endParaRPr lang="en-US"/>
          </a:p>
        </p:txBody>
      </p:sp>
    </p:spTree>
    <p:extLst>
      <p:ext uri="{BB962C8B-B14F-4D97-AF65-F5344CB8AC3E}">
        <p14:creationId xmlns:p14="http://schemas.microsoft.com/office/powerpoint/2010/main" val="3399878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responsiveclassroom.org/wp-content/uploads/2018/03/Consensus-Map-Templat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634B3C7-7C4C-4274-B8DB-5386E0328774}"/>
              </a:ext>
            </a:extLst>
          </p:cNvPr>
          <p:cNvGrpSpPr/>
          <p:nvPr/>
        </p:nvGrpSpPr>
        <p:grpSpPr>
          <a:xfrm>
            <a:off x="152400" y="1"/>
            <a:ext cx="2833688" cy="12192002"/>
            <a:chOff x="203200" y="0"/>
            <a:chExt cx="3778250" cy="6858001"/>
          </a:xfrm>
        </p:grpSpPr>
        <p:sp>
          <p:nvSpPr>
            <p:cNvPr id="5" name="Freeform 6">
              <a:extLst>
                <a:ext uri="{FF2B5EF4-FFF2-40B4-BE49-F238E27FC236}">
                  <a16:creationId xmlns:a16="http://schemas.microsoft.com/office/drawing/2014/main" id="{542758AC-31AD-4BB9-AFE9-32698C5DA392}"/>
                </a:ext>
              </a:extLst>
            </p:cNvPr>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rgbClr val="00B0F0"/>
            </a:solidFill>
            <a:ln>
              <a:noFill/>
            </a:ln>
          </p:spPr>
        </p:sp>
        <p:sp>
          <p:nvSpPr>
            <p:cNvPr id="6" name="Freeform 7">
              <a:extLst>
                <a:ext uri="{FF2B5EF4-FFF2-40B4-BE49-F238E27FC236}">
                  <a16:creationId xmlns:a16="http://schemas.microsoft.com/office/drawing/2014/main" id="{D6D0D104-B3E2-4601-8BD3-BA822AEBA4EE}"/>
                </a:ext>
              </a:extLst>
            </p:cNvPr>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CFB1E33C-13E5-436D-B972-334E04F496F8}"/>
                </a:ext>
              </a:extLst>
            </p:cNvPr>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C4EF9DDA-936B-4D93-A59E-2C7932CDE16B}"/>
                </a:ext>
              </a:extLst>
            </p:cNvPr>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223304CF-3632-4C0E-91D1-906DBDAB178E}"/>
                </a:ext>
              </a:extLst>
            </p:cNvPr>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rgbClr val="00B0F0"/>
            </a:solidFill>
            <a:ln>
              <a:noFill/>
            </a:ln>
          </p:spPr>
        </p:sp>
        <p:sp>
          <p:nvSpPr>
            <p:cNvPr id="10" name="Freeform 11">
              <a:extLst>
                <a:ext uri="{FF2B5EF4-FFF2-40B4-BE49-F238E27FC236}">
                  <a16:creationId xmlns:a16="http://schemas.microsoft.com/office/drawing/2014/main" id="{03F18B36-4BD4-44B2-AB1B-BB775E74A4CB}"/>
                </a:ext>
              </a:extLst>
            </p:cNvPr>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Title 1">
            <a:extLst>
              <a:ext uri="{FF2B5EF4-FFF2-40B4-BE49-F238E27FC236}">
                <a16:creationId xmlns:a16="http://schemas.microsoft.com/office/drawing/2014/main" id="{E9C737C0-3544-4F2A-8F80-B117A4E02CCB}"/>
              </a:ext>
            </a:extLst>
          </p:cNvPr>
          <p:cNvSpPr txBox="1">
            <a:spLocks/>
          </p:cNvSpPr>
          <p:nvPr/>
        </p:nvSpPr>
        <p:spPr>
          <a:xfrm>
            <a:off x="1733550" y="87692"/>
            <a:ext cx="4972050" cy="79405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050" kern="1200">
                <a:solidFill>
                  <a:schemeClr val="tx1"/>
                </a:solidFill>
                <a:effectLst/>
                <a:latin typeface="+mj-lt"/>
                <a:ea typeface="+mj-ea"/>
                <a:cs typeface="+mj-cs"/>
              </a:defRPr>
            </a:lvl1pPr>
          </a:lstStyle>
          <a:p>
            <a:r>
              <a:rPr lang="en-US" dirty="0"/>
              <a:t>Pre-Planning Activity</a:t>
            </a:r>
          </a:p>
        </p:txBody>
      </p:sp>
      <p:sp>
        <p:nvSpPr>
          <p:cNvPr id="13" name="Subtitle 2">
            <a:extLst>
              <a:ext uri="{FF2B5EF4-FFF2-40B4-BE49-F238E27FC236}">
                <a16:creationId xmlns:a16="http://schemas.microsoft.com/office/drawing/2014/main" id="{1E2C2CF8-B1F7-4768-9396-E31E669C8783}"/>
              </a:ext>
            </a:extLst>
          </p:cNvPr>
          <p:cNvSpPr txBox="1">
            <a:spLocks/>
          </p:cNvSpPr>
          <p:nvPr/>
        </p:nvSpPr>
        <p:spPr>
          <a:xfrm>
            <a:off x="1431515" y="2304457"/>
            <a:ext cx="5222081" cy="1560089"/>
          </a:xfrm>
          <a:prstGeom prst="rect">
            <a:avLst/>
          </a:prstGeom>
        </p:spPr>
        <p:txBody>
          <a:bodyPr vert="horz" lIns="91440" tIns="45720" rIns="91440" bIns="45720" rtlCol="0" anchor="t">
            <a:normAutofit/>
          </a:bodyPr>
          <a:lstStyle>
            <a:lvl1pPr marL="0" indent="0" algn="l" defTabSz="342900" rtl="0" eaLnBrk="1" latinLnBrk="0" hangingPunct="1">
              <a:spcBef>
                <a:spcPct val="20000"/>
              </a:spcBef>
              <a:spcAft>
                <a:spcPts val="450"/>
              </a:spcAft>
              <a:buClr>
                <a:schemeClr val="accent1">
                  <a:lumMod val="75000"/>
                </a:schemeClr>
              </a:buClr>
              <a:buSzPct val="145000"/>
              <a:buFont typeface="Arial"/>
              <a:buNone/>
              <a:defRPr sz="1400" kern="1200" cap="none">
                <a:solidFill>
                  <a:schemeClr val="tx1"/>
                </a:solidFill>
                <a:effectLst/>
                <a:latin typeface="+mn-lt"/>
                <a:ea typeface="+mn-ea"/>
                <a:cs typeface="+mn-cs"/>
              </a:defRPr>
            </a:lvl1pPr>
            <a:lvl2pPr marL="342900" indent="0" algn="ctr" defTabSz="342900" rtl="0" eaLnBrk="1" latinLnBrk="0" hangingPunct="1">
              <a:spcBef>
                <a:spcPct val="20000"/>
              </a:spcBef>
              <a:spcAft>
                <a:spcPts val="450"/>
              </a:spcAft>
              <a:buClr>
                <a:schemeClr val="accent1">
                  <a:lumMod val="75000"/>
                </a:schemeClr>
              </a:buClr>
              <a:buSzPct val="145000"/>
              <a:buFont typeface="Arial"/>
              <a:buNone/>
              <a:defRPr sz="1500" kern="1200" cap="none">
                <a:solidFill>
                  <a:schemeClr val="tx1">
                    <a:tint val="75000"/>
                  </a:schemeClr>
                </a:solidFill>
                <a:effectLst/>
                <a:latin typeface="+mn-lt"/>
                <a:ea typeface="+mn-ea"/>
                <a:cs typeface="+mn-cs"/>
              </a:defRPr>
            </a:lvl2pPr>
            <a:lvl3pPr marL="685800" indent="0" algn="ctr" defTabSz="342900" rtl="0" eaLnBrk="1" latinLnBrk="0" hangingPunct="1">
              <a:spcBef>
                <a:spcPct val="20000"/>
              </a:spcBef>
              <a:spcAft>
                <a:spcPts val="450"/>
              </a:spcAft>
              <a:buClr>
                <a:schemeClr val="accent1">
                  <a:lumMod val="75000"/>
                </a:schemeClr>
              </a:buClr>
              <a:buSzPct val="145000"/>
              <a:buFont typeface="Arial"/>
              <a:buNone/>
              <a:defRPr sz="1350" kern="1200" cap="none">
                <a:solidFill>
                  <a:schemeClr val="tx1">
                    <a:tint val="75000"/>
                  </a:schemeClr>
                </a:solidFill>
                <a:effectLst/>
                <a:latin typeface="+mn-lt"/>
                <a:ea typeface="+mn-ea"/>
                <a:cs typeface="+mn-cs"/>
              </a:defRPr>
            </a:lvl3pPr>
            <a:lvl4pPr marL="1028700" indent="0" algn="ctr" defTabSz="342900" rtl="0" eaLnBrk="1" latinLnBrk="0" hangingPunct="1">
              <a:spcBef>
                <a:spcPct val="20000"/>
              </a:spcBef>
              <a:spcAft>
                <a:spcPts val="450"/>
              </a:spcAft>
              <a:buClr>
                <a:schemeClr val="accent1">
                  <a:lumMod val="75000"/>
                </a:schemeClr>
              </a:buClr>
              <a:buSzPct val="145000"/>
              <a:buFont typeface="Arial"/>
              <a:buNone/>
              <a:defRPr sz="1200" kern="1200" cap="none">
                <a:solidFill>
                  <a:schemeClr val="tx1">
                    <a:tint val="75000"/>
                  </a:schemeClr>
                </a:solidFill>
                <a:effectLst/>
                <a:latin typeface="+mn-lt"/>
                <a:ea typeface="+mn-ea"/>
                <a:cs typeface="+mn-cs"/>
              </a:defRPr>
            </a:lvl4pPr>
            <a:lvl5pPr marL="13716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5pPr>
            <a:lvl6pPr marL="17145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6pPr>
            <a:lvl7pPr marL="20574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7pPr>
            <a:lvl8pPr marL="24003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8pPr>
            <a:lvl9pPr marL="27432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9pPr>
          </a:lstStyle>
          <a:p>
            <a:r>
              <a:rPr lang="en-US" b="1" dirty="0"/>
              <a:t>		Materials Needed:</a:t>
            </a:r>
          </a:p>
          <a:p>
            <a:r>
              <a:rPr lang="en-US" dirty="0"/>
              <a:t>PowerPoint (for mini-lesson), Standard(s), Independent Practice Page, Index Cards, Consensus Map  </a:t>
            </a:r>
          </a:p>
          <a:p>
            <a:r>
              <a:rPr lang="en-US" dirty="0">
                <a:hlinkClick r:id="rId2"/>
              </a:rPr>
              <a:t>https://www.responsiveclassroom.org/wp-content/uploads/2018/03/Consensus-Map-Template.pdf</a:t>
            </a:r>
            <a:endParaRPr lang="en-US" dirty="0"/>
          </a:p>
          <a:p>
            <a:endParaRPr lang="en-US" dirty="0"/>
          </a:p>
        </p:txBody>
      </p:sp>
      <p:sp>
        <p:nvSpPr>
          <p:cNvPr id="14" name="Subtitle 2">
            <a:extLst>
              <a:ext uri="{FF2B5EF4-FFF2-40B4-BE49-F238E27FC236}">
                <a16:creationId xmlns:a16="http://schemas.microsoft.com/office/drawing/2014/main" id="{B5D8E1DE-5544-4D54-93AF-5172E73AABE1}"/>
              </a:ext>
            </a:extLst>
          </p:cNvPr>
          <p:cNvSpPr txBox="1">
            <a:spLocks/>
          </p:cNvSpPr>
          <p:nvPr/>
        </p:nvSpPr>
        <p:spPr>
          <a:xfrm>
            <a:off x="1398599" y="4033338"/>
            <a:ext cx="5335961" cy="3582386"/>
          </a:xfrm>
          <a:prstGeom prst="rect">
            <a:avLst/>
          </a:prstGeom>
        </p:spPr>
        <p:txBody>
          <a:bodyPr vert="horz" lIns="91440" tIns="45720" rIns="91440" bIns="45720" rtlCol="0" anchor="t">
            <a:normAutofit lnSpcReduction="10000"/>
          </a:bodyPr>
          <a:lstStyle>
            <a:lvl1pPr marL="0" indent="0" algn="l" defTabSz="342900" rtl="0" eaLnBrk="1" latinLnBrk="0" hangingPunct="1">
              <a:spcBef>
                <a:spcPct val="20000"/>
              </a:spcBef>
              <a:spcAft>
                <a:spcPts val="450"/>
              </a:spcAft>
              <a:buClr>
                <a:schemeClr val="accent1">
                  <a:lumMod val="75000"/>
                </a:schemeClr>
              </a:buClr>
              <a:buSzPct val="145000"/>
              <a:buFont typeface="Arial"/>
              <a:buNone/>
              <a:defRPr sz="1400" kern="1200" cap="none">
                <a:solidFill>
                  <a:schemeClr val="tx1"/>
                </a:solidFill>
                <a:effectLst/>
                <a:latin typeface="+mn-lt"/>
                <a:ea typeface="+mn-ea"/>
                <a:cs typeface="+mn-cs"/>
              </a:defRPr>
            </a:lvl1pPr>
            <a:lvl2pPr marL="342900" indent="0" algn="ctr" defTabSz="342900" rtl="0" eaLnBrk="1" latinLnBrk="0" hangingPunct="1">
              <a:spcBef>
                <a:spcPct val="20000"/>
              </a:spcBef>
              <a:spcAft>
                <a:spcPts val="450"/>
              </a:spcAft>
              <a:buClr>
                <a:schemeClr val="accent1">
                  <a:lumMod val="75000"/>
                </a:schemeClr>
              </a:buClr>
              <a:buSzPct val="145000"/>
              <a:buFont typeface="Arial"/>
              <a:buNone/>
              <a:defRPr sz="1500" kern="1200" cap="none">
                <a:solidFill>
                  <a:schemeClr val="tx1">
                    <a:tint val="75000"/>
                  </a:schemeClr>
                </a:solidFill>
                <a:effectLst/>
                <a:latin typeface="+mn-lt"/>
                <a:ea typeface="+mn-ea"/>
                <a:cs typeface="+mn-cs"/>
              </a:defRPr>
            </a:lvl2pPr>
            <a:lvl3pPr marL="685800" indent="0" algn="ctr" defTabSz="342900" rtl="0" eaLnBrk="1" latinLnBrk="0" hangingPunct="1">
              <a:spcBef>
                <a:spcPct val="20000"/>
              </a:spcBef>
              <a:spcAft>
                <a:spcPts val="450"/>
              </a:spcAft>
              <a:buClr>
                <a:schemeClr val="accent1">
                  <a:lumMod val="75000"/>
                </a:schemeClr>
              </a:buClr>
              <a:buSzPct val="145000"/>
              <a:buFont typeface="Arial"/>
              <a:buNone/>
              <a:defRPr sz="1350" kern="1200" cap="none">
                <a:solidFill>
                  <a:schemeClr val="tx1">
                    <a:tint val="75000"/>
                  </a:schemeClr>
                </a:solidFill>
                <a:effectLst/>
                <a:latin typeface="+mn-lt"/>
                <a:ea typeface="+mn-ea"/>
                <a:cs typeface="+mn-cs"/>
              </a:defRPr>
            </a:lvl3pPr>
            <a:lvl4pPr marL="1028700" indent="0" algn="ctr" defTabSz="342900" rtl="0" eaLnBrk="1" latinLnBrk="0" hangingPunct="1">
              <a:spcBef>
                <a:spcPct val="20000"/>
              </a:spcBef>
              <a:spcAft>
                <a:spcPts val="450"/>
              </a:spcAft>
              <a:buClr>
                <a:schemeClr val="accent1">
                  <a:lumMod val="75000"/>
                </a:schemeClr>
              </a:buClr>
              <a:buSzPct val="145000"/>
              <a:buFont typeface="Arial"/>
              <a:buNone/>
              <a:defRPr sz="1200" kern="1200" cap="none">
                <a:solidFill>
                  <a:schemeClr val="tx1">
                    <a:tint val="75000"/>
                  </a:schemeClr>
                </a:solidFill>
                <a:effectLst/>
                <a:latin typeface="+mn-lt"/>
                <a:ea typeface="+mn-ea"/>
                <a:cs typeface="+mn-cs"/>
              </a:defRPr>
            </a:lvl4pPr>
            <a:lvl5pPr marL="13716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5pPr>
            <a:lvl6pPr marL="17145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6pPr>
            <a:lvl7pPr marL="20574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7pPr>
            <a:lvl8pPr marL="24003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8pPr>
            <a:lvl9pPr marL="2743200" indent="0" algn="ctr" defTabSz="342900" rtl="0" eaLnBrk="1" latinLnBrk="0" hangingPunct="1">
              <a:spcBef>
                <a:spcPct val="20000"/>
              </a:spcBef>
              <a:spcAft>
                <a:spcPts val="450"/>
              </a:spcAft>
              <a:buClr>
                <a:schemeClr val="accent1">
                  <a:lumMod val="75000"/>
                </a:schemeClr>
              </a:buClr>
              <a:buSzPct val="145000"/>
              <a:buFont typeface="Arial"/>
              <a:buNone/>
              <a:defRPr sz="1050" kern="1200" cap="none">
                <a:solidFill>
                  <a:schemeClr val="tx1">
                    <a:tint val="75000"/>
                  </a:schemeClr>
                </a:solidFill>
                <a:effectLst/>
                <a:latin typeface="+mn-lt"/>
                <a:ea typeface="+mn-ea"/>
                <a:cs typeface="+mn-cs"/>
              </a:defRPr>
            </a:lvl9pPr>
          </a:lstStyle>
          <a:p>
            <a:r>
              <a:rPr lang="en-US" b="1" dirty="0"/>
              <a:t>		Directions:</a:t>
            </a:r>
            <a:endParaRPr lang="en-US" sz="1050" b="1" dirty="0"/>
          </a:p>
          <a:p>
            <a:r>
              <a:rPr lang="en-US" b="1" dirty="0"/>
              <a:t>Introduction: </a:t>
            </a:r>
            <a:r>
              <a:rPr lang="en-US" dirty="0"/>
              <a:t>We will use the PowerPoint to briefly go over how to unpack a standard.</a:t>
            </a:r>
          </a:p>
          <a:p>
            <a:endParaRPr lang="en-US" sz="1050" b="1" dirty="0"/>
          </a:p>
          <a:p>
            <a:r>
              <a:rPr lang="en-US" b="1" dirty="0"/>
              <a:t>Independent Practice: </a:t>
            </a:r>
            <a:r>
              <a:rPr lang="en-US" dirty="0"/>
              <a:t>Give teachers time to unpack a common standard (the same standard as their team members). Once they are finished with their unpacking standard practice page, they will add their takeaway is on what standards need to know/be able to do to an index card. </a:t>
            </a:r>
          </a:p>
          <a:p>
            <a:endParaRPr lang="en-US" sz="1050" b="1" dirty="0"/>
          </a:p>
          <a:p>
            <a:r>
              <a:rPr lang="en-US" b="1" dirty="0"/>
              <a:t>Group Work (Consensus Map): </a:t>
            </a:r>
            <a:r>
              <a:rPr lang="en-US" dirty="0"/>
              <a:t>Have teacher share what they wrote on their index card with the group. They will add their index cards to the outer parts consensus map. Then, they will come to a consensus (everyone agrees on one vision/answer) which will be written in the center part of their map.</a:t>
            </a:r>
            <a:endParaRPr lang="en-US" b="1" dirty="0"/>
          </a:p>
        </p:txBody>
      </p:sp>
      <p:sp>
        <p:nvSpPr>
          <p:cNvPr id="15" name="TextBox 14">
            <a:extLst>
              <a:ext uri="{FF2B5EF4-FFF2-40B4-BE49-F238E27FC236}">
                <a16:creationId xmlns:a16="http://schemas.microsoft.com/office/drawing/2014/main" id="{81B5AC7E-3D52-4B37-81A3-4C64431BB6E8}"/>
              </a:ext>
            </a:extLst>
          </p:cNvPr>
          <p:cNvSpPr txBox="1"/>
          <p:nvPr/>
        </p:nvSpPr>
        <p:spPr>
          <a:xfrm>
            <a:off x="1374577" y="8100326"/>
            <a:ext cx="5384007" cy="1815882"/>
          </a:xfrm>
          <a:prstGeom prst="rect">
            <a:avLst/>
          </a:prstGeom>
          <a:solidFill>
            <a:schemeClr val="bg1">
              <a:lumMod val="75000"/>
            </a:schemeClr>
          </a:solidFill>
        </p:spPr>
        <p:txBody>
          <a:bodyPr wrap="square" rtlCol="0">
            <a:spAutoFit/>
          </a:bodyPr>
          <a:lstStyle/>
          <a:p>
            <a:r>
              <a:rPr lang="en-US" sz="1400" b="1" dirty="0"/>
              <a:t>How this activity will be HANDS-ON [manipulatives, moving pieces, gameboard, cards]: </a:t>
            </a:r>
            <a:r>
              <a:rPr lang="en-US" sz="1400" dirty="0"/>
              <a:t>Index card answers that will be added to their consensus map.</a:t>
            </a:r>
          </a:p>
          <a:p>
            <a:endParaRPr lang="en-US" sz="1400" dirty="0"/>
          </a:p>
          <a:p>
            <a:r>
              <a:rPr lang="en-US" sz="1400" b="1" dirty="0"/>
              <a:t>How this activity will be ENGAGING &amp; FUN to those participating [competition, timed, points]: </a:t>
            </a:r>
            <a:r>
              <a:rPr lang="en-US" sz="1400" dirty="0"/>
              <a:t>Teachers will be able to practice unpacking their standard, sharing with their teams, and then collaborating to come to a consensus about their standard.</a:t>
            </a:r>
          </a:p>
        </p:txBody>
      </p:sp>
      <p:pic>
        <p:nvPicPr>
          <p:cNvPr id="17" name="Picture 16">
            <a:extLst>
              <a:ext uri="{FF2B5EF4-FFF2-40B4-BE49-F238E27FC236}">
                <a16:creationId xmlns:a16="http://schemas.microsoft.com/office/drawing/2014/main" id="{5D16F87F-6C73-4AB8-9C38-AE5C863D8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7186" y="10215012"/>
            <a:ext cx="3646229" cy="1038162"/>
          </a:xfrm>
          <a:prstGeom prst="rect">
            <a:avLst/>
          </a:prstGeom>
        </p:spPr>
      </p:pic>
      <p:sp>
        <p:nvSpPr>
          <p:cNvPr id="16" name="Subtitle 2">
            <a:extLst>
              <a:ext uri="{FF2B5EF4-FFF2-40B4-BE49-F238E27FC236}">
                <a16:creationId xmlns:a16="http://schemas.microsoft.com/office/drawing/2014/main" id="{37DEA177-EFB7-C241-A42A-89D3574FFD91}"/>
              </a:ext>
            </a:extLst>
          </p:cNvPr>
          <p:cNvSpPr txBox="1">
            <a:spLocks/>
          </p:cNvSpPr>
          <p:nvPr/>
        </p:nvSpPr>
        <p:spPr>
          <a:xfrm>
            <a:off x="1556531" y="1260799"/>
            <a:ext cx="4972050" cy="664603"/>
          </a:xfrm>
          <a:prstGeom prst="rect">
            <a:avLst/>
          </a:prstGeom>
        </p:spPr>
        <p:txBody>
          <a:bodyPr vert="horz" lIns="91440" tIns="45720" rIns="91440" bIns="45720" rtlCol="0" anchor="t">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r>
              <a:rPr lang="en-US" b="1" dirty="0"/>
              <a:t>	Objective of Activity:</a:t>
            </a:r>
          </a:p>
          <a:p>
            <a:r>
              <a:rPr lang="en-US" dirty="0"/>
              <a:t>Unpacking Standards</a:t>
            </a:r>
          </a:p>
        </p:txBody>
      </p:sp>
    </p:spTree>
    <p:extLst>
      <p:ext uri="{BB962C8B-B14F-4D97-AF65-F5344CB8AC3E}">
        <p14:creationId xmlns:p14="http://schemas.microsoft.com/office/powerpoint/2010/main" val="17276256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258</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Glenna Tabor</dc:creator>
  <cp:lastModifiedBy>Glenna Tabor</cp:lastModifiedBy>
  <cp:revision>3</cp:revision>
  <dcterms:created xsi:type="dcterms:W3CDTF">2022-03-16T16:04:49Z</dcterms:created>
  <dcterms:modified xsi:type="dcterms:W3CDTF">2022-05-24T16:08:44Z</dcterms:modified>
</cp:coreProperties>
</file>